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3299" r:id="rId6"/>
    <p:sldId id="474" r:id="rId7"/>
    <p:sldId id="704" r:id="rId8"/>
    <p:sldId id="1045" r:id="rId9"/>
    <p:sldId id="951" r:id="rId10"/>
    <p:sldId id="958" r:id="rId11"/>
    <p:sldId id="955" r:id="rId12"/>
    <p:sldId id="959" r:id="rId13"/>
    <p:sldId id="956" r:id="rId14"/>
    <p:sldId id="957" r:id="rId15"/>
    <p:sldId id="952" r:id="rId16"/>
    <p:sldId id="953" r:id="rId17"/>
    <p:sldId id="954" r:id="rId18"/>
    <p:sldId id="345" r:id="rId19"/>
    <p:sldId id="2147473364" r:id="rId20"/>
    <p:sldId id="1000" r:id="rId21"/>
    <p:sldId id="1003" r:id="rId22"/>
    <p:sldId id="912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39" autoAdjust="0"/>
  </p:normalViewPr>
  <p:slideViewPr>
    <p:cSldViewPr snapToGrid="0">
      <p:cViewPr>
        <p:scale>
          <a:sx n="107" d="100"/>
          <a:sy n="107" d="100"/>
        </p:scale>
        <p:origin x="7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16/03/24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16/03/24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193FFFB1-2312-DCA5-A99E-D5419E7A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795338"/>
            <a:ext cx="4921250" cy="3205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6674367-6CE8-5D30-3304-1B83E58C5D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92188" y="4359275"/>
            <a:ext cx="4816475" cy="408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>
            <a:extLst>
              <a:ext uri="{FF2B5EF4-FFF2-40B4-BE49-F238E27FC236}">
                <a16:creationId xmlns:a16="http://schemas.microsoft.com/office/drawing/2014/main" id="{EA759021-AFC4-81BA-1854-CBCAFA44D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egnaposto note 2">
            <a:extLst>
              <a:ext uri="{FF2B5EF4-FFF2-40B4-BE49-F238E27FC236}">
                <a16:creationId xmlns:a16="http://schemas.microsoft.com/office/drawing/2014/main" id="{B9DC0982-372E-F416-49AA-DAABDA34A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9699" name="Segnaposto numero diapositiva 3">
            <a:extLst>
              <a:ext uri="{FF2B5EF4-FFF2-40B4-BE49-F238E27FC236}">
                <a16:creationId xmlns:a16="http://schemas.microsoft.com/office/drawing/2014/main" id="{F9D6D71C-E371-4903-2E7E-B6A8359FB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21987A-786B-6241-9738-B6A282A8F8C0}" type="slidenum">
              <a:rPr lang="it-IT" altLang="it-IT"/>
              <a:pPr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, contenuto e  rifer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609601" y="6215083"/>
            <a:ext cx="6438907" cy="214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7817939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i contra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5391149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5" name="Segnaposto contenuto 7"/>
          <p:cNvSpPr>
            <a:spLocks noGrp="1"/>
          </p:cNvSpPr>
          <p:nvPr>
            <p:ph sz="quarter" idx="16"/>
          </p:nvPr>
        </p:nvSpPr>
        <p:spPr>
          <a:xfrm>
            <a:off x="6191251" y="1600200"/>
            <a:ext cx="5391149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6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77512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e  rifer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609600" y="6215087"/>
            <a:ext cx="5715000" cy="21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5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05881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59915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917716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31658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546260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33459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00862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681051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8306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81524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 hasCustomPrompt="1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376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7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252582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109728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19" name="Segnaposto testo 27"/>
          <p:cNvSpPr>
            <a:spLocks noGrp="1"/>
          </p:cNvSpPr>
          <p:nvPr>
            <p:ph type="body" sz="quarter" idx="18"/>
          </p:nvPr>
        </p:nvSpPr>
        <p:spPr>
          <a:xfrm>
            <a:off x="609600" y="274639"/>
            <a:ext cx="10972800" cy="1144800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D25E12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79030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16/03/24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44" r:id="rId32"/>
    <p:sldLayoutId id="2147483745" r:id="rId33"/>
    <p:sldLayoutId id="2147483746" r:id="rId34"/>
    <p:sldLayoutId id="2147483749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722" y="561372"/>
            <a:ext cx="6111432" cy="3425094"/>
          </a:xfrm>
        </p:spPr>
        <p:txBody>
          <a:bodyPr>
            <a:normAutofit/>
          </a:bodyPr>
          <a:lstStyle/>
          <a:p>
            <a:r>
              <a:rPr lang="it-IT" dirty="0"/>
              <a:t>LA FISIOPATOLOGIA E I DIVERSI FENOTIPI DELL’OBESITA’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111" y="4259484"/>
            <a:ext cx="5174340" cy="2037144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u="sng" dirty="0">
                <a:solidFill>
                  <a:srgbClr val="E98B0D"/>
                </a:solidFill>
              </a:rPr>
              <a:t>ROVERA GM </a:t>
            </a:r>
          </a:p>
          <a:p>
            <a:endParaRPr lang="it-IT" sz="2800" b="1" u="sng" dirty="0">
              <a:solidFill>
                <a:srgbClr val="E98B0D"/>
              </a:solidFill>
            </a:endParaRPr>
          </a:p>
          <a:p>
            <a:r>
              <a:rPr lang="it-IT" sz="2800" b="1" dirty="0" err="1">
                <a:solidFill>
                  <a:srgbClr val="FF0000"/>
                </a:solidFill>
              </a:rPr>
              <a:t>MedICINA</a:t>
            </a:r>
            <a:r>
              <a:rPr lang="it-IT" sz="2800" b="1" dirty="0">
                <a:solidFill>
                  <a:srgbClr val="FF0000"/>
                </a:solidFill>
              </a:rPr>
              <a:t>-  GRAVE OBESITA’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 SAN LUCA, Torino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D62234-A519-6C43-8E1F-E22F98A4F9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81200" y="1052514"/>
            <a:ext cx="8229600" cy="4587875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1. Il </a:t>
            </a:r>
            <a:r>
              <a:rPr lang="it-IT" sz="2000" b="1" dirty="0">
                <a:solidFill>
                  <a:schemeClr val="tx1"/>
                </a:solidFill>
              </a:rPr>
              <a:t>comportamento alimentare omeostatico </a:t>
            </a:r>
            <a:r>
              <a:rPr lang="it-IT" sz="2000" dirty="0"/>
              <a:t>suddiviso in tre fasi:  </a:t>
            </a:r>
          </a:p>
          <a:p>
            <a:pPr marL="85725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dirty="0"/>
              <a:t>"</a:t>
            </a:r>
            <a:r>
              <a:rPr lang="it-IT" b="1" dirty="0">
                <a:solidFill>
                  <a:schemeClr val="tx1"/>
                </a:solidFill>
              </a:rPr>
              <a:t>Fame</a:t>
            </a:r>
            <a:r>
              <a:rPr lang="it-IT" dirty="0"/>
              <a:t>", definita come desiderio di mangiare, studiata mediante scala analogica visiva per fame e desiderio di mangiare (scala 100 mm) al basale prima di colazione e pranzo.</a:t>
            </a:r>
          </a:p>
          <a:p>
            <a:pPr marL="85725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lphaLcPeriod"/>
              <a:defRPr/>
            </a:pPr>
            <a:endParaRPr lang="it-IT" dirty="0"/>
          </a:p>
          <a:p>
            <a:pPr marL="85725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dirty="0"/>
              <a:t>"</a:t>
            </a:r>
            <a:r>
              <a:rPr lang="it-IT" b="1" dirty="0" err="1">
                <a:solidFill>
                  <a:schemeClr val="tx1"/>
                </a:solidFill>
              </a:rPr>
              <a:t>Satiation</a:t>
            </a:r>
            <a:r>
              <a:rPr lang="it-IT" dirty="0"/>
              <a:t>", definita come le calorie consumate per raggiungere la sazietà e terminare il pasto, studiata mediante pasto a buffet ad libitum (kilocalorie consumate per raggiungere la sazietà massima) </a:t>
            </a:r>
          </a:p>
          <a:p>
            <a:pPr marL="85725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lphaLcPeriod"/>
              <a:defRPr/>
            </a:pPr>
            <a:endParaRPr lang="it-IT" dirty="0"/>
          </a:p>
          <a:p>
            <a:pPr marL="85725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dirty="0"/>
              <a:t>"</a:t>
            </a:r>
            <a:r>
              <a:rPr lang="it-IT" b="1" dirty="0" err="1">
                <a:solidFill>
                  <a:schemeClr val="tx1"/>
                </a:solidFill>
              </a:rPr>
              <a:t>Satiety</a:t>
            </a:r>
            <a:r>
              <a:rPr lang="it-IT" dirty="0"/>
              <a:t>", definita come durata del senso di ripienezza o ritorno della fame, studiata mediante scala analogica visiva per l'appetito(scala 100 mm) al basale e postprandiale ogni 15 minuti per 2 ore dopo un pasto standard da 320 kcal.</a:t>
            </a:r>
          </a:p>
        </p:txBody>
      </p:sp>
      <p:sp>
        <p:nvSpPr>
          <p:cNvPr id="28674" name="CasellaDiTesto 4">
            <a:extLst>
              <a:ext uri="{FF2B5EF4-FFF2-40B4-BE49-F238E27FC236}">
                <a16:creationId xmlns:a16="http://schemas.microsoft.com/office/drawing/2014/main" id="{109A9664-2FB0-AA46-A4C7-E3476B46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6453189"/>
            <a:ext cx="5256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9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Acosta</a:t>
            </a:r>
            <a:r>
              <a:rPr lang="it-IT" altLang="it-IT" sz="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A. </a:t>
            </a:r>
            <a:r>
              <a:rPr lang="it-IT" altLang="it-IT" sz="9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9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doi</a:t>
            </a:r>
            <a:r>
              <a:rPr lang="it-IT" altLang="it-IT" sz="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404813"/>
            <a:ext cx="8229600" cy="431800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307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D62234-A519-6C43-8E1F-E22F98A4F9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47850" y="1341439"/>
            <a:ext cx="8229600" cy="360362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2. Il </a:t>
            </a:r>
            <a:r>
              <a:rPr lang="it-IT" b="1" dirty="0">
                <a:solidFill>
                  <a:schemeClr val="tx1"/>
                </a:solidFill>
              </a:rPr>
              <a:t>comportamento alimentare edonico</a:t>
            </a:r>
            <a:r>
              <a:rPr lang="it-IT" dirty="0"/>
              <a:t> è stato valutato dall'Hospital </a:t>
            </a:r>
            <a:r>
              <a:rPr lang="it-IT" dirty="0" err="1"/>
              <a:t>Anxiety</a:t>
            </a:r>
            <a:r>
              <a:rPr lang="it-IT" dirty="0"/>
              <a:t> and </a:t>
            </a:r>
            <a:r>
              <a:rPr lang="it-IT" dirty="0" err="1"/>
              <a:t>Depression</a:t>
            </a:r>
            <a:r>
              <a:rPr lang="it-IT" dirty="0"/>
              <a:t> Score (HADS) e dal Three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</a:t>
            </a:r>
            <a:r>
              <a:rPr lang="it-IT" dirty="0" err="1"/>
              <a:t>Questionnaire</a:t>
            </a:r>
            <a:r>
              <a:rPr lang="it-IT" dirty="0"/>
              <a:t> (TFEQ-21); L'alimentazione emotiva è stata valutata da ulteriori questionari comportamentali convalidati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it-IT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3. Il </a:t>
            </a:r>
            <a:r>
              <a:rPr lang="it-IT" b="1" dirty="0">
                <a:solidFill>
                  <a:schemeClr val="tx1"/>
                </a:solidFill>
              </a:rPr>
              <a:t>dispendio energetico </a:t>
            </a:r>
            <a:r>
              <a:rPr lang="it-IT" dirty="0"/>
              <a:t>è stato studiato valutando la spesa energetica a riposo (REE), mediante calorimetria indiretta, e l’esercizio fisico dichiarato dal soggetto.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dirty="0"/>
              <a:t>La </a:t>
            </a:r>
            <a:r>
              <a:rPr lang="it-IT" b="1" dirty="0">
                <a:solidFill>
                  <a:schemeClr val="tx1"/>
                </a:solidFill>
              </a:rPr>
              <a:t>composizione corporea </a:t>
            </a:r>
            <a:r>
              <a:rPr lang="it-IT" dirty="0"/>
              <a:t>è stata misurata mediante DEXA.</a:t>
            </a:r>
          </a:p>
        </p:txBody>
      </p:sp>
      <p:sp>
        <p:nvSpPr>
          <p:cNvPr id="25602" name="CasellaDiTesto 4">
            <a:extLst>
              <a:ext uri="{FF2B5EF4-FFF2-40B4-BE49-F238E27FC236}">
                <a16:creationId xmlns:a16="http://schemas.microsoft.com/office/drawing/2014/main" id="{CD03A4E4-218D-4560-CD7F-70448969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640389"/>
            <a:ext cx="5976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>
                <a:solidFill>
                  <a:schemeClr val="accent1"/>
                </a:solidFill>
                <a:latin typeface="Arial" panose="020B0604020202020204" pitchFamily="34" charset="0"/>
              </a:rPr>
              <a:t>Acosta A. Obesity (Silver Spring). 2021 Apr;29(4):662-671. doi: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333375"/>
            <a:ext cx="8229600" cy="863600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2455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4">
            <a:extLst>
              <a:ext uri="{FF2B5EF4-FFF2-40B4-BE49-F238E27FC236}">
                <a16:creationId xmlns:a16="http://schemas.microsoft.com/office/drawing/2014/main" id="{ED1292EE-9117-B251-0917-20A624E0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979" y="6562426"/>
            <a:ext cx="4687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chemeClr val="accent1"/>
                </a:solidFill>
                <a:latin typeface="Arial" panose="020B0604020202020204" pitchFamily="34" charset="0"/>
              </a:rPr>
              <a:t>Acosta A. </a:t>
            </a:r>
            <a:r>
              <a:rPr lang="it-IT" altLang="it-IT" sz="9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900" b="1" dirty="0">
                <a:solidFill>
                  <a:schemeClr val="accent1"/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9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doi</a:t>
            </a:r>
            <a:r>
              <a:rPr lang="it-IT" altLang="it-IT" sz="900" b="1" dirty="0">
                <a:solidFill>
                  <a:schemeClr val="accent1"/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407989"/>
            <a:ext cx="8229600" cy="860425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Classificazione fisiopatologica dell'obesità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306B682-21C1-E144-B4FB-70AFC8D7A7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47850" y="4862514"/>
            <a:ext cx="8229600" cy="1470025"/>
          </a:xfrm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AutoNum type="alphaUcParenBoth"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Illustrazione della fisiopatologia dell'obesità basata sul bilancio energetico e sui componenti chiave che contribuiscono all'obesità umana. </a:t>
            </a: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AutoNum type="alphaUcParenBoth"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 Distribuzione dei partecipanti in base ai fenotipi fisiopatologici in 450 pazienti con obesità (BMI &gt; 30 kg/m ). NEAT, termogenesi dell'attività non esercitata.</a:t>
            </a:r>
          </a:p>
        </p:txBody>
      </p:sp>
      <p:pic>
        <p:nvPicPr>
          <p:cNvPr id="26628" name="Immagine 9">
            <a:extLst>
              <a:ext uri="{FF2B5EF4-FFF2-40B4-BE49-F238E27FC236}">
                <a16:creationId xmlns:a16="http://schemas.microsoft.com/office/drawing/2014/main" id="{59CC80F6-AD6E-D921-16E6-606B063D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125538"/>
            <a:ext cx="900588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06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contenuto 1">
            <a:extLst>
              <a:ext uri="{FF2B5EF4-FFF2-40B4-BE49-F238E27FC236}">
                <a16:creationId xmlns:a16="http://schemas.microsoft.com/office/drawing/2014/main" id="{987F2A53-D66E-874A-9B36-7F60F783DBD6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1981200" y="2036764"/>
            <a:ext cx="8229600" cy="360362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r>
              <a:rPr lang="it-IT" altLang="it-IT" dirty="0"/>
              <a:t>"</a:t>
            </a:r>
            <a:r>
              <a:rPr lang="it-IT" altLang="it-IT" b="1" dirty="0" err="1">
                <a:solidFill>
                  <a:schemeClr val="tx1"/>
                </a:solidFill>
              </a:rPr>
              <a:t>hungry</a:t>
            </a:r>
            <a:r>
              <a:rPr lang="it-IT" altLang="it-IT" b="1" dirty="0">
                <a:solidFill>
                  <a:schemeClr val="tx1"/>
                </a:solidFill>
              </a:rPr>
              <a:t> brain</a:t>
            </a:r>
            <a:r>
              <a:rPr lang="it-IT" altLang="it-IT" dirty="0"/>
              <a:t>": </a:t>
            </a:r>
            <a:r>
              <a:rPr lang="it-IT" altLang="it-IT" b="1" dirty="0" err="1">
                <a:solidFill>
                  <a:srgbClr val="00B050"/>
                </a:solidFill>
              </a:rPr>
              <a:t>fentermina-topiramato</a:t>
            </a:r>
            <a:endParaRPr lang="it-IT" altLang="it-IT" b="1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AutoNum type="arabicPeriod"/>
              <a:defRPr/>
            </a:pPr>
            <a:endParaRPr lang="it-IT" altLang="it-IT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altLang="it-IT" dirty="0"/>
              <a:t>2. "</a:t>
            </a:r>
            <a:r>
              <a:rPr lang="it-IT" altLang="it-IT" b="1" dirty="0" err="1">
                <a:solidFill>
                  <a:schemeClr val="tx1"/>
                </a:solidFill>
              </a:rPr>
              <a:t>emotional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</a:rPr>
              <a:t>hunger</a:t>
            </a:r>
            <a:r>
              <a:rPr lang="it-IT" altLang="it-IT" dirty="0"/>
              <a:t>": </a:t>
            </a:r>
            <a:r>
              <a:rPr lang="it-IT" altLang="it-IT" b="1" dirty="0" err="1">
                <a:solidFill>
                  <a:srgbClr val="BE6680"/>
                </a:solidFill>
              </a:rPr>
              <a:t>naltrexone</a:t>
            </a:r>
            <a:r>
              <a:rPr lang="it-IT" altLang="it-IT" b="1" dirty="0">
                <a:solidFill>
                  <a:srgbClr val="BE6680"/>
                </a:solidFill>
              </a:rPr>
              <a:t>/bupropione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altLang="it-IT" dirty="0">
              <a:solidFill>
                <a:srgbClr val="BE6680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altLang="it-IT" dirty="0"/>
              <a:t>3. "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</a:rPr>
              <a:t>hungry</a:t>
            </a:r>
            <a:r>
              <a:rPr lang="it-IT" altLang="it-IT" b="1" dirty="0">
                <a:solidFill>
                  <a:schemeClr val="tx1"/>
                </a:solidFill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</a:rPr>
              <a:t>gut</a:t>
            </a:r>
            <a:r>
              <a:rPr lang="it-IT" altLang="it-IT" dirty="0"/>
              <a:t>": </a:t>
            </a:r>
            <a:r>
              <a:rPr lang="it-IT" altLang="it-IT" b="1" dirty="0" err="1">
                <a:solidFill>
                  <a:srgbClr val="00B0F0"/>
                </a:solidFill>
              </a:rPr>
              <a:t>liraglutide</a:t>
            </a:r>
            <a:r>
              <a:rPr lang="it-IT" altLang="it-IT" b="1" dirty="0">
                <a:solidFill>
                  <a:srgbClr val="00B0F0"/>
                </a:solidFill>
              </a:rPr>
              <a:t> 3 mg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altLang="it-IT" b="1" dirty="0">
              <a:solidFill>
                <a:srgbClr val="00B0F0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altLang="it-IT" dirty="0"/>
              <a:t>4. "</a:t>
            </a:r>
            <a:r>
              <a:rPr lang="it-IT" altLang="it-IT" b="1" dirty="0">
                <a:solidFill>
                  <a:schemeClr val="tx1"/>
                </a:solidFill>
              </a:rPr>
              <a:t>slow </a:t>
            </a:r>
            <a:r>
              <a:rPr lang="it-IT" altLang="it-IT" b="1" dirty="0" err="1">
                <a:solidFill>
                  <a:schemeClr val="tx1"/>
                </a:solidFill>
              </a:rPr>
              <a:t>burn</a:t>
            </a:r>
            <a:r>
              <a:rPr lang="it-IT" altLang="it-IT" dirty="0"/>
              <a:t>": </a:t>
            </a:r>
            <a:r>
              <a:rPr lang="it-IT" altLang="it-IT" b="1" dirty="0" err="1">
                <a:solidFill>
                  <a:srgbClr val="7030A0"/>
                </a:solidFill>
              </a:rPr>
              <a:t>fentermina</a:t>
            </a:r>
            <a:r>
              <a:rPr lang="it-IT" altLang="it-IT" b="1" dirty="0">
                <a:solidFill>
                  <a:srgbClr val="7030A0"/>
                </a:solidFill>
              </a:rPr>
              <a:t> 15 mg </a:t>
            </a:r>
            <a:r>
              <a:rPr lang="it-IT" altLang="it-IT" dirty="0"/>
              <a:t>più </a:t>
            </a:r>
            <a:r>
              <a:rPr lang="it-IT" altLang="it-IT" b="1" dirty="0">
                <a:solidFill>
                  <a:schemeClr val="tx1"/>
                </a:solidFill>
              </a:rPr>
              <a:t>allenamento di resistenza</a:t>
            </a:r>
            <a:r>
              <a:rPr lang="it-IT" altLang="it-IT" dirty="0"/>
              <a:t>.</a:t>
            </a:r>
          </a:p>
        </p:txBody>
      </p:sp>
      <p:sp>
        <p:nvSpPr>
          <p:cNvPr id="27650" name="CasellaDiTesto 4">
            <a:extLst>
              <a:ext uri="{FF2B5EF4-FFF2-40B4-BE49-F238E27FC236}">
                <a16:creationId xmlns:a16="http://schemas.microsoft.com/office/drawing/2014/main" id="{632BB4BB-2EF7-7C46-A692-F267939FD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9" y="6237289"/>
            <a:ext cx="5978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Acosta</a:t>
            </a:r>
            <a:r>
              <a:rPr lang="it-IT" altLang="it-IT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A. </a:t>
            </a:r>
            <a:r>
              <a:rPr lang="it-IT" altLang="it-IT" sz="11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11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doi</a:t>
            </a:r>
            <a:r>
              <a:rPr lang="it-IT" altLang="it-IT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620713"/>
            <a:ext cx="8229600" cy="1079500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6132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D62234-A519-6C43-8E1F-E22F98A4F9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81200" y="5110164"/>
            <a:ext cx="8229600" cy="530225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sz="1200" dirty="0"/>
              <a:t>Figura 3 La farmacoterapia con PG per la gestione dell'obesità migliora i risultati della perdita di peso. </a:t>
            </a: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AutoNum type="alphaUcParenBoth"/>
              <a:defRPr/>
            </a:pPr>
            <a:r>
              <a:rPr lang="it-IT" sz="1200" dirty="0"/>
              <a:t>Percentuale di pazienti che hanno raggiunto livelli di perdita di peso dopo 1 anno di trattamento non PG (</a:t>
            </a:r>
            <a:r>
              <a:rPr lang="it-IT" sz="1200" dirty="0" err="1"/>
              <a:t>n</a:t>
            </a:r>
            <a:r>
              <a:rPr lang="it-IT" sz="1200" dirty="0"/>
              <a:t> = 228) o PG (</a:t>
            </a:r>
            <a:r>
              <a:rPr lang="it-IT" sz="1200" dirty="0" err="1"/>
              <a:t>n</a:t>
            </a:r>
            <a:r>
              <a:rPr lang="it-IT" sz="1200" dirty="0"/>
              <a:t> = 84).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sz="1200" dirty="0"/>
              <a:t>(B) La percentuale media della perdita di peso corporeo totale da BSL nel trattamento non PG (cerchi rossi) e PG (quadrati blu) a 3, 6 e 12 mesi. **</a:t>
            </a:r>
            <a:r>
              <a:rPr lang="it-IT" sz="1200" dirty="0" err="1"/>
              <a:t>P</a:t>
            </a:r>
            <a:r>
              <a:rPr lang="it-IT" sz="1200" dirty="0"/>
              <a:t> &lt; 0,01, ***</a:t>
            </a:r>
            <a:r>
              <a:rPr lang="it-IT" sz="1200" dirty="0" err="1"/>
              <a:t>P</a:t>
            </a:r>
            <a:r>
              <a:rPr lang="it-IT" sz="1200" dirty="0"/>
              <a:t> &lt; 0,001. BSL, linea di base; PG, guidato dal fenotipo.</a:t>
            </a:r>
          </a:p>
        </p:txBody>
      </p:sp>
      <p:sp>
        <p:nvSpPr>
          <p:cNvPr id="28674" name="CasellaDiTesto 4">
            <a:extLst>
              <a:ext uri="{FF2B5EF4-FFF2-40B4-BE49-F238E27FC236}">
                <a16:creationId xmlns:a16="http://schemas.microsoft.com/office/drawing/2014/main" id="{7258E572-33DF-7848-980D-7867596B3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6308725"/>
            <a:ext cx="5724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Acosta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A.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doi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333376"/>
            <a:ext cx="8229600" cy="792163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  <p:pic>
        <p:nvPicPr>
          <p:cNvPr id="28676" name="Immagine 2">
            <a:extLst>
              <a:ext uri="{FF2B5EF4-FFF2-40B4-BE49-F238E27FC236}">
                <a16:creationId xmlns:a16="http://schemas.microsoft.com/office/drawing/2014/main" id="{3FF5CF5F-0B28-2E2D-B77A-CCCB876C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1125539"/>
            <a:ext cx="845978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56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1761" r="2429" b="56063"/>
          <a:stretch/>
        </p:blipFill>
        <p:spPr bwMode="auto">
          <a:xfrm>
            <a:off x="995424" y="614834"/>
            <a:ext cx="834534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4CB28D-45E5-CF4A-8EFA-FCE847E2382D}"/>
              </a:ext>
            </a:extLst>
          </p:cNvPr>
          <p:cNvSpPr txBox="1"/>
          <p:nvPr/>
        </p:nvSpPr>
        <p:spPr>
          <a:xfrm>
            <a:off x="352426" y="100744"/>
            <a:ext cx="1126807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>
                <a:solidFill>
                  <a:schemeClr val="accent2">
                    <a:lumMod val="50000"/>
                  </a:schemeClr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Composizione corporea e fenotipi di obesità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E1B9D5-CE15-27C5-1725-842DFE88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27" y="3443758"/>
            <a:ext cx="10740286" cy="2966567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EF1BC47-9A87-425B-054C-DE9190AE5133}"/>
              </a:ext>
            </a:extLst>
          </p:cNvPr>
          <p:cNvSpPr txBox="1">
            <a:spLocks/>
          </p:cNvSpPr>
          <p:nvPr/>
        </p:nvSpPr>
        <p:spPr>
          <a:xfrm>
            <a:off x="500212" y="6373334"/>
            <a:ext cx="10972501" cy="3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69993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980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9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79996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/>
              <a:t>Figure adapted from Carbone et al., 2017 </a:t>
            </a:r>
            <a:r>
              <a:rPr lang="en-GB" sz="800" dirty="0" err="1"/>
              <a:t>Moyo</a:t>
            </a:r>
            <a:r>
              <a:rPr lang="en-GB" sz="800" dirty="0"/>
              <a:t> clinic proceedings, j.mayocp.2016.11.001; Table from </a:t>
            </a:r>
            <a:r>
              <a:rPr lang="en-GB" sz="800" dirty="0" err="1"/>
              <a:t>Preda</a:t>
            </a:r>
            <a:r>
              <a:rPr lang="en-GB" sz="800" dirty="0"/>
              <a:t> A., et al. 2023 Reviews in endocrine and metabolic disorders, s11154-023-09813-5</a:t>
            </a:r>
          </a:p>
        </p:txBody>
      </p:sp>
    </p:spTree>
    <p:extLst>
      <p:ext uri="{BB962C8B-B14F-4D97-AF65-F5344CB8AC3E}">
        <p14:creationId xmlns:p14="http://schemas.microsoft.com/office/powerpoint/2010/main" val="105397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4CB28D-45E5-CF4A-8EFA-FCE847E2382D}"/>
              </a:ext>
            </a:extLst>
          </p:cNvPr>
          <p:cNvSpPr txBox="1"/>
          <p:nvPr/>
        </p:nvSpPr>
        <p:spPr>
          <a:xfrm>
            <a:off x="0" y="100744"/>
            <a:ext cx="1162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accent2">
                    <a:lumMod val="50000"/>
                  </a:schemeClr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Fenotipi obesità e rischio cardiovascolare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EF1BC47-9A87-425B-054C-DE9190AE5133}"/>
              </a:ext>
            </a:extLst>
          </p:cNvPr>
          <p:cNvSpPr txBox="1">
            <a:spLocks/>
          </p:cNvSpPr>
          <p:nvPr/>
        </p:nvSpPr>
        <p:spPr>
          <a:xfrm>
            <a:off x="500212" y="6433256"/>
            <a:ext cx="10972501" cy="3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69993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980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9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79996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 err="1"/>
              <a:t>Preda</a:t>
            </a:r>
            <a:r>
              <a:rPr lang="en-GB" sz="800" dirty="0"/>
              <a:t> A., et al. 2023 Reviews in endocrine and metabolic disorders, s11154-023-09813-5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7F2FBBF-D401-8E70-A1CE-764CCB157AEA}"/>
              </a:ext>
            </a:extLst>
          </p:cNvPr>
          <p:cNvGrpSpPr/>
          <p:nvPr/>
        </p:nvGrpSpPr>
        <p:grpSpPr>
          <a:xfrm>
            <a:off x="6610662" y="100744"/>
            <a:ext cx="5228913" cy="6656512"/>
            <a:chOff x="5081588" y="680306"/>
            <a:chExt cx="4157662" cy="607695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7E54A94-9C6F-65C8-CB6E-483BE11D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680306"/>
              <a:ext cx="3981450" cy="6076950"/>
            </a:xfrm>
            <a:prstGeom prst="rect">
              <a:avLst/>
            </a:prstGeom>
          </p:spPr>
        </p:pic>
        <p:sp>
          <p:nvSpPr>
            <p:cNvPr id="6" name="Freccia circolare a destra 5">
              <a:extLst>
                <a:ext uri="{FF2B5EF4-FFF2-40B4-BE49-F238E27FC236}">
                  <a16:creationId xmlns:a16="http://schemas.microsoft.com/office/drawing/2014/main" id="{6BDD3F2E-733F-BF4F-14D5-C39D924A1DFA}"/>
                </a:ext>
              </a:extLst>
            </p:cNvPr>
            <p:cNvSpPr/>
            <p:nvPr/>
          </p:nvSpPr>
          <p:spPr>
            <a:xfrm>
              <a:off x="5081588" y="1666875"/>
              <a:ext cx="352424" cy="1038224"/>
            </a:xfrm>
            <a:prstGeom prst="curvedRightArrow">
              <a:avLst/>
            </a:prstGeom>
            <a:solidFill>
              <a:srgbClr val="CC3300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it-IT" sz="2000" noProof="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5086B83B-F76C-785B-03C1-A2C35D7E8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12" y="838400"/>
            <a:ext cx="6525494" cy="543676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184BD25-6126-F1D8-9B6A-A0FFF2DED6A9}"/>
              </a:ext>
            </a:extLst>
          </p:cNvPr>
          <p:cNvSpPr/>
          <p:nvPr/>
        </p:nvSpPr>
        <p:spPr>
          <a:xfrm>
            <a:off x="2857500" y="1019175"/>
            <a:ext cx="2533650" cy="4505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39236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53FE4-FAEB-BC4C-86FD-9E76483297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260351"/>
            <a:ext cx="8229600" cy="720725"/>
          </a:xfrm>
        </p:spPr>
        <p:txBody>
          <a:bodyPr rtlCol="0"/>
          <a:lstStyle/>
          <a:p>
            <a:pPr>
              <a:spcBef>
                <a:spcPts val="599"/>
              </a:spcBef>
              <a:spcAft>
                <a:spcPts val="0"/>
              </a:spcAft>
              <a:defRPr/>
            </a:pPr>
            <a:r>
              <a:rPr lang="it-IT" dirty="0"/>
              <a:t>Sicurezza naltrexone/bupropione e antidepressivi</a:t>
            </a:r>
          </a:p>
        </p:txBody>
      </p:sp>
      <p:sp>
        <p:nvSpPr>
          <p:cNvPr id="30722" name="CasellaDiTesto 4">
            <a:extLst>
              <a:ext uri="{FF2B5EF4-FFF2-40B4-BE49-F238E27FC236}">
                <a16:creationId xmlns:a16="http://schemas.microsoft.com/office/drawing/2014/main" id="{AED3B8E9-26E0-194A-EE3F-B0DE917E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6237289"/>
            <a:ext cx="6554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panose="020B0604020202020204" pitchFamily="34" charset="0"/>
              </a:rPr>
              <a:t>McIntyre RS. J Affect Disord. 2021 Jun 15;289:167-176. doi: 10.1016/j.jad.2021.04.017</a:t>
            </a:r>
            <a:r>
              <a:rPr lang="it-IT" altLang="it-IT" sz="9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0723" name="Segnaposto contenuto 6">
            <a:extLst>
              <a:ext uri="{FF2B5EF4-FFF2-40B4-BE49-F238E27FC236}">
                <a16:creationId xmlns:a16="http://schemas.microsoft.com/office/drawing/2014/main" id="{1BA845B5-039E-108A-AB6B-C60E87F5E11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981075"/>
            <a:ext cx="8712200" cy="4470400"/>
          </a:xfr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53FE4-FAEB-BC4C-86FD-9E76483297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476251"/>
            <a:ext cx="8229600" cy="892175"/>
          </a:xfrm>
        </p:spPr>
        <p:txBody>
          <a:bodyPr rtlCol="0"/>
          <a:lstStyle/>
          <a:p>
            <a:pPr>
              <a:spcBef>
                <a:spcPts val="599"/>
              </a:spcBef>
              <a:spcAft>
                <a:spcPts val="0"/>
              </a:spcAft>
              <a:defRPr/>
            </a:pPr>
            <a:r>
              <a:rPr lang="it-IT" dirty="0"/>
              <a:t>Sicurezza naltrexone/bupropione e antidepressivi</a:t>
            </a:r>
          </a:p>
        </p:txBody>
      </p:sp>
      <p:sp>
        <p:nvSpPr>
          <p:cNvPr id="33794" name="CasellaDiTesto 4">
            <a:extLst>
              <a:ext uri="{FF2B5EF4-FFF2-40B4-BE49-F238E27FC236}">
                <a16:creationId xmlns:a16="http://schemas.microsoft.com/office/drawing/2014/main" id="{EA7DDD84-163C-056B-92FE-C6C199CB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640389"/>
            <a:ext cx="5976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>
                <a:latin typeface="Arial" panose="020B0604020202020204" pitchFamily="34" charset="0"/>
              </a:rPr>
              <a:t>McIntyre RS. J Affect Disord. 2021 Jun 15;289:167-176. doi: 10.1016/j.jad.2021.04.017.</a:t>
            </a:r>
          </a:p>
        </p:txBody>
      </p:sp>
      <p:pic>
        <p:nvPicPr>
          <p:cNvPr id="33795" name="Segnaposto contenuto 5">
            <a:extLst>
              <a:ext uri="{FF2B5EF4-FFF2-40B4-BE49-F238E27FC236}">
                <a16:creationId xmlns:a16="http://schemas.microsoft.com/office/drawing/2014/main" id="{382CB54A-32F7-490D-5953-3DFE1EC56BD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1"/>
          <a:stretch>
            <a:fillRect/>
          </a:stretch>
        </p:blipFill>
        <p:spPr>
          <a:xfrm>
            <a:off x="1631950" y="2205038"/>
            <a:ext cx="3671888" cy="2952750"/>
          </a:xfrm>
        </p:spPr>
      </p:pic>
      <p:sp>
        <p:nvSpPr>
          <p:cNvPr id="33796" name="CasellaDiTesto 7">
            <a:extLst>
              <a:ext uri="{FF2B5EF4-FFF2-40B4-BE49-F238E27FC236}">
                <a16:creationId xmlns:a16="http://schemas.microsoft.com/office/drawing/2014/main" id="{FD7F6B70-83EC-59FA-0DBA-91A5EF78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2571751"/>
            <a:ext cx="44656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Non ci sono state differenze significative in nessun momento tra =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pazienti Bupropione Naltrexone con o senza uso di antidepressivi 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 pazienti con placebo con o senza uso di antidepressivi.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FDF1451B-EA0D-47A6-987C-ECDACBC42138}"/>
              </a:ext>
            </a:extLst>
          </p:cNvPr>
          <p:cNvSpPr txBox="1">
            <a:spLocks/>
          </p:cNvSpPr>
          <p:nvPr/>
        </p:nvSpPr>
        <p:spPr>
          <a:xfrm>
            <a:off x="1981200" y="1700214"/>
            <a:ext cx="8229600" cy="720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7040" indent="-171450" algn="l" defTabSz="685800" rtl="0" eaLnBrk="1" latinLnBrk="0" hangingPunct="1">
              <a:lnSpc>
                <a:spcPct val="90000"/>
              </a:lnSpc>
              <a:spcBef>
                <a:spcPts val="599"/>
              </a:spcBef>
              <a:buClr>
                <a:srgbClr val="000000"/>
              </a:buClr>
              <a:buFont typeface="Times New Roman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590" indent="0">
              <a:buNone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Calo ponderale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contenuto 1">
            <a:extLst>
              <a:ext uri="{FF2B5EF4-FFF2-40B4-BE49-F238E27FC236}">
                <a16:creationId xmlns:a16="http://schemas.microsoft.com/office/drawing/2014/main" id="{BD92169E-57A3-B14F-9010-429A22ADED1A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1273215" y="960699"/>
            <a:ext cx="8937585" cy="496553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endParaRPr lang="it-IT" alt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it-IT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diete da sole non bastano e  nella maggioranza dei casi chi fa solo dieta tende a riprendere peso velocemente, quindi è utile associare terapia farmacologica</a:t>
            </a:r>
          </a:p>
          <a:p>
            <a:pPr>
              <a:lnSpc>
                <a:spcPct val="110000"/>
              </a:lnSpc>
              <a:defRPr/>
            </a:pPr>
            <a:endParaRPr lang="it-IT" alt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it-IT" altLang="it-IT" sz="2800" b="1" dirty="0" err="1">
                <a:solidFill>
                  <a:schemeClr val="tx2">
                    <a:lumMod val="75000"/>
                  </a:schemeClr>
                </a:solidFill>
              </a:rPr>
              <a:t>Fenotipizzare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 i pazienti obesi può essere un modo per identificare il </a:t>
            </a:r>
            <a:r>
              <a:rPr lang="it-IT" altLang="it-IT" sz="2800" b="1" dirty="0">
                <a:solidFill>
                  <a:schemeClr val="tx2">
                    <a:lumMod val="75000"/>
                  </a:schemeClr>
                </a:solidFill>
              </a:rPr>
              <a:t>farmaco più adatto 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al singolo soggetto</a:t>
            </a:r>
          </a:p>
          <a:p>
            <a:pPr eaLnBrk="1" hangingPunct="1">
              <a:lnSpc>
                <a:spcPct val="110000"/>
              </a:lnSpc>
              <a:defRPr/>
            </a:pPr>
            <a:endParaRPr lang="it-IT" alt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Con il miglioramento delle </a:t>
            </a:r>
            <a:r>
              <a:rPr lang="it-IT" altLang="it-IT" sz="2800" b="1" dirty="0">
                <a:solidFill>
                  <a:schemeClr val="tx2">
                    <a:lumMod val="75000"/>
                  </a:schemeClr>
                </a:solidFill>
              </a:rPr>
              <a:t>conoscenze genetiche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 si potrà ulteriormente andare verso una </a:t>
            </a:r>
            <a:r>
              <a:rPr lang="it-IT" altLang="it-IT" sz="2800" b="1" dirty="0">
                <a:solidFill>
                  <a:schemeClr val="tx2">
                    <a:lumMod val="75000"/>
                  </a:schemeClr>
                </a:solidFill>
              </a:rPr>
              <a:t>medicina di precisione</a:t>
            </a:r>
            <a:r>
              <a:rPr lang="it-IT" altLang="it-IT" sz="2800" dirty="0">
                <a:solidFill>
                  <a:schemeClr val="tx2">
                    <a:lumMod val="75000"/>
                  </a:schemeClr>
                </a:solidFill>
              </a:rPr>
              <a:t> anche nell’obesità</a:t>
            </a:r>
            <a:endParaRPr lang="it-IT" alt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it-IT" altLang="it-IT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it-IT" altLang="it-IT" dirty="0"/>
          </a:p>
          <a:p>
            <a:pPr eaLnBrk="1" hangingPunct="1">
              <a:lnSpc>
                <a:spcPct val="110000"/>
              </a:lnSpc>
              <a:defRPr/>
            </a:pPr>
            <a:endParaRPr lang="it-IT" alt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24F075-C891-7B46-9774-8EF0A0CAC9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208344"/>
            <a:ext cx="8229600" cy="844952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sz="3200" dirty="0"/>
              <a:t>Conclusioni </a:t>
            </a:r>
          </a:p>
        </p:txBody>
      </p:sp>
    </p:spTree>
  </p:cSld>
  <p:clrMapOvr>
    <a:masterClrMapping/>
  </p:clrMapOvr>
  <p:transition spd="slow" advTm="3651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49720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43" name="Titolo 1">
            <a:extLst>
              <a:ext uri="{FF2B5EF4-FFF2-40B4-BE49-F238E27FC236}">
                <a16:creationId xmlns:a16="http://schemas.microsoft.com/office/drawing/2014/main" id="{257BCD98-8CC2-33F5-2A24-6D9D14D90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3346" y="1386738"/>
            <a:ext cx="3752850" cy="368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           IL MANAGEMENT</a:t>
            </a:r>
            <a:br>
              <a:rPr lang="en-US" altLang="it-IT" dirty="0">
                <a:solidFill>
                  <a:schemeClr val="bg1"/>
                </a:solidFill>
              </a:rPr>
            </a:br>
            <a:r>
              <a:rPr lang="en-US" altLang="it-IT" dirty="0">
                <a:solidFill>
                  <a:schemeClr val="bg1"/>
                </a:solidFill>
              </a:rPr>
              <a:t>DEL PAZIENTE </a:t>
            </a:r>
            <a:br>
              <a:rPr lang="en-US" altLang="it-IT" dirty="0">
                <a:solidFill>
                  <a:schemeClr val="bg1"/>
                </a:solidFill>
              </a:rPr>
            </a:br>
            <a:r>
              <a:rPr lang="en-US" altLang="it-IT" dirty="0">
                <a:solidFill>
                  <a:schemeClr val="bg1"/>
                </a:solidFill>
              </a:rPr>
              <a:t>      OBESO</a:t>
            </a:r>
            <a:br>
              <a:rPr lang="en-US" altLang="it-IT" dirty="0">
                <a:solidFill>
                  <a:schemeClr val="bg1"/>
                </a:solidFill>
              </a:rPr>
            </a:br>
            <a:br>
              <a:rPr lang="en-US" altLang="it-IT" dirty="0">
                <a:solidFill>
                  <a:schemeClr val="bg1"/>
                </a:solidFill>
              </a:rPr>
            </a:br>
            <a:r>
              <a:rPr lang="en-US" altLang="it-IT" sz="1600" dirty="0" err="1">
                <a:solidFill>
                  <a:schemeClr val="bg1"/>
                </a:solidFill>
              </a:rPr>
              <a:t>Linee</a:t>
            </a:r>
            <a:r>
              <a:rPr lang="en-US" altLang="it-IT" sz="1600" dirty="0">
                <a:solidFill>
                  <a:schemeClr val="bg1"/>
                </a:solidFill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</a:rPr>
              <a:t>guida</a:t>
            </a:r>
            <a:r>
              <a:rPr lang="en-US" altLang="it-IT" sz="1600" dirty="0">
                <a:solidFill>
                  <a:schemeClr val="bg1"/>
                </a:solidFill>
              </a:rPr>
              <a:t>  Canada 2020</a:t>
            </a:r>
          </a:p>
        </p:txBody>
      </p:sp>
      <p:pic>
        <p:nvPicPr>
          <p:cNvPr id="61444" name="Segnaposto contenuto 4">
            <a:extLst>
              <a:ext uri="{FF2B5EF4-FFF2-40B4-BE49-F238E27FC236}">
                <a16:creationId xmlns:a16="http://schemas.microsoft.com/office/drawing/2014/main" id="{3400AE09-D667-8F1D-721E-80338F434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-2" b="2107"/>
          <a:stretch>
            <a:fillRect/>
          </a:stretch>
        </p:blipFill>
        <p:spPr bwMode="auto">
          <a:xfrm>
            <a:off x="3644721" y="0"/>
            <a:ext cx="854727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42E66F44-320F-D193-5CC2-7C1804EB1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8572" y="260350"/>
            <a:ext cx="11173428" cy="1107996"/>
          </a:xfrm>
        </p:spPr>
        <p:txBody>
          <a:bodyPr>
            <a:normAutofit/>
          </a:bodyPr>
          <a:lstStyle/>
          <a:p>
            <a:pPr>
              <a:lnSpc>
                <a:spcPct val="78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altLang="it-IT" sz="3600" dirty="0" err="1"/>
              <a:t>Obiettivi</a:t>
            </a:r>
            <a:r>
              <a:rPr lang="en-GB" altLang="it-IT" sz="3600" dirty="0"/>
              <a:t> del calo </a:t>
            </a:r>
            <a:r>
              <a:rPr lang="en-GB" altLang="it-IT" sz="3600" dirty="0" err="1"/>
              <a:t>ponderale</a:t>
            </a:r>
            <a:r>
              <a:rPr lang="en-GB" altLang="it-IT" sz="3600" dirty="0"/>
              <a:t> secondo </a:t>
            </a:r>
            <a:r>
              <a:rPr lang="en-GB" altLang="it-IT" sz="3600" dirty="0" err="1"/>
              <a:t>linee</a:t>
            </a:r>
            <a:r>
              <a:rPr lang="en-GB" altLang="it-IT" sz="3600" dirty="0"/>
              <a:t> </a:t>
            </a:r>
            <a:r>
              <a:rPr lang="en-GB" altLang="it-IT" sz="3600" dirty="0" err="1"/>
              <a:t>guida</a:t>
            </a:r>
            <a:r>
              <a:rPr lang="en-GB" altLang="it-IT" sz="3600" dirty="0"/>
              <a:t> – OMS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9EB1D2-4C12-814F-8E5F-0BA7B2AD282C}"/>
              </a:ext>
            </a:extLst>
          </p:cNvPr>
          <p:cNvSpPr txBox="1"/>
          <p:nvPr/>
        </p:nvSpPr>
        <p:spPr>
          <a:xfrm>
            <a:off x="1775520" y="2248996"/>
            <a:ext cx="8640960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6600" dirty="0"/>
              <a:t>Sufficiente 5%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B888EF-B814-094F-81B3-A4062D5732B5}"/>
              </a:ext>
            </a:extLst>
          </p:cNvPr>
          <p:cNvSpPr txBox="1"/>
          <p:nvPr/>
        </p:nvSpPr>
        <p:spPr>
          <a:xfrm>
            <a:off x="1775527" y="3761164"/>
            <a:ext cx="8640959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6600" dirty="0"/>
              <a:t>Buono 10%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16672F-4751-15BB-53B2-D41DA66E58D0}"/>
              </a:ext>
            </a:extLst>
          </p:cNvPr>
          <p:cNvSpPr txBox="1"/>
          <p:nvPr/>
        </p:nvSpPr>
        <p:spPr>
          <a:xfrm>
            <a:off x="415636" y="5749810"/>
            <a:ext cx="1205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il 68% dei pazienti ha la percezione di essere affetto dalla malattia obesità </a:t>
            </a:r>
          </a:p>
        </p:txBody>
      </p:sp>
    </p:spTree>
    <p:custDataLst>
      <p:tags r:id="rId1"/>
    </p:custDataLst>
  </p:cSld>
  <p:clrMapOvr>
    <a:masterClrMapping/>
  </p:clrMapOvr>
  <p:transition spd="slow" advTm="1154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egnaposto contenuto 10">
            <a:extLst>
              <a:ext uri="{FF2B5EF4-FFF2-40B4-BE49-F238E27FC236}">
                <a16:creationId xmlns:a16="http://schemas.microsoft.com/office/drawing/2014/main" id="{1F519862-F524-835E-4AB3-D4CAA28582E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850" y="1484313"/>
            <a:ext cx="3468688" cy="3511550"/>
          </a:xfrm>
        </p:spPr>
      </p:pic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53932A39-29CE-2243-97D8-B361797963E0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503863" y="1484314"/>
          <a:ext cx="5129212" cy="4441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6593">
                  <a:extLst>
                    <a:ext uri="{9D8B030D-6E8A-4147-A177-3AD203B41FA5}">
                      <a16:colId xmlns:a16="http://schemas.microsoft.com/office/drawing/2014/main" val="4114738586"/>
                    </a:ext>
                  </a:extLst>
                </a:gridCol>
                <a:gridCol w="951813">
                  <a:extLst>
                    <a:ext uri="{9D8B030D-6E8A-4147-A177-3AD203B41FA5}">
                      <a16:colId xmlns:a16="http://schemas.microsoft.com/office/drawing/2014/main" val="1233941027"/>
                    </a:ext>
                  </a:extLst>
                </a:gridCol>
                <a:gridCol w="846056">
                  <a:extLst>
                    <a:ext uri="{9D8B030D-6E8A-4147-A177-3AD203B41FA5}">
                      <a16:colId xmlns:a16="http://schemas.microsoft.com/office/drawing/2014/main" val="2582692643"/>
                    </a:ext>
                  </a:extLst>
                </a:gridCol>
                <a:gridCol w="844750">
                  <a:extLst>
                    <a:ext uri="{9D8B030D-6E8A-4147-A177-3AD203B41FA5}">
                      <a16:colId xmlns:a16="http://schemas.microsoft.com/office/drawing/2014/main" val="1730638500"/>
                    </a:ext>
                  </a:extLst>
                </a:gridCol>
              </a:tblGrid>
              <a:tr h="28199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5%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10%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&gt;15%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468250689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Prevenzione del diabete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1689713180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Controllo glicemico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2910899828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Sensibilità insulina adiposo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711069686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Sensibilità insulina fegato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563815210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Sensibilità insulina muscolo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1087042084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Riduzione pressione arteriosa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508439089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Trigliceridi intraepatici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318507998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NASH istologia fegato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3315274213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Volume adiposo addome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1278354822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Funzione β-cellulare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653244481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Biologia </a:t>
                      </a:r>
                      <a:r>
                        <a:rPr lang="it-IT" sz="1400" dirty="0" err="1">
                          <a:solidFill>
                            <a:schemeClr val="tx2"/>
                          </a:solidFill>
                        </a:rPr>
                        <a:t>adipociti</a:t>
                      </a:r>
                      <a:endParaRPr lang="it-IT" sz="1400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3558609582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Marker infiammatori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3151591687"/>
                  </a:ext>
                </a:extLst>
              </a:tr>
              <a:tr h="281995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Apnee ostruttive (OSAS)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2406396864"/>
                  </a:ext>
                </a:extLst>
              </a:tr>
              <a:tr h="493891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</a:rPr>
                        <a:t>Mortalità/eventi cardiovascolari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68597" marR="68597" marT="34302" marB="343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++</a:t>
                      </a:r>
                    </a:p>
                  </a:txBody>
                  <a:tcPr marL="68597" marR="68597" marT="34302" marB="34302"/>
                </a:tc>
                <a:extLst>
                  <a:ext uri="{0D108BD9-81ED-4DB2-BD59-A6C34878D82A}">
                    <a16:rowId xmlns:a16="http://schemas.microsoft.com/office/drawing/2014/main" val="3863099702"/>
                  </a:ext>
                </a:extLst>
              </a:tr>
            </a:tbl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362CA07-3E91-994D-A70C-E689509CD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404813"/>
            <a:ext cx="8229600" cy="658812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Più si cala di peso meglio è</a:t>
            </a:r>
          </a:p>
        </p:txBody>
      </p:sp>
      <p:sp>
        <p:nvSpPr>
          <p:cNvPr id="19541" name="Segnaposto testo 5">
            <a:extLst>
              <a:ext uri="{FF2B5EF4-FFF2-40B4-BE49-F238E27FC236}">
                <a16:creationId xmlns:a16="http://schemas.microsoft.com/office/drawing/2014/main" id="{440B33EE-D9EA-4189-1087-78A76FA2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5545138"/>
            <a:ext cx="383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1450" indent="-17145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900" b="1">
                <a:solidFill>
                  <a:schemeClr val="accent1"/>
                </a:solidFill>
                <a:latin typeface="Arial" panose="020B0604020202020204" pitchFamily="34" charset="0"/>
              </a:rPr>
              <a:t>Magkos F. Cell Metab. 2016 Apr 12;23(4):591-601.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900" b="1">
                <a:solidFill>
                  <a:schemeClr val="accent1"/>
                </a:solidFill>
                <a:latin typeface="Arial" panose="020B0604020202020204" pitchFamily="34" charset="0"/>
              </a:rPr>
              <a:t>Ryan DH. Curr Obes Rep. 2017 Jun;6(2):187-194.</a:t>
            </a:r>
          </a:p>
        </p:txBody>
      </p:sp>
      <p:grpSp>
        <p:nvGrpSpPr>
          <p:cNvPr id="19542" name="Gruppo 4">
            <a:extLst>
              <a:ext uri="{FF2B5EF4-FFF2-40B4-BE49-F238E27FC236}">
                <a16:creationId xmlns:a16="http://schemas.microsoft.com/office/drawing/2014/main" id="{2C8C1116-A8FA-3682-4372-0465D7A00393}"/>
              </a:ext>
            </a:extLst>
          </p:cNvPr>
          <p:cNvGrpSpPr>
            <a:grpSpLocks/>
          </p:cNvGrpSpPr>
          <p:nvPr/>
        </p:nvGrpSpPr>
        <p:grpSpPr bwMode="auto">
          <a:xfrm>
            <a:off x="5189539" y="3860801"/>
            <a:ext cx="314325" cy="1800225"/>
            <a:chOff x="3665574" y="3003798"/>
            <a:chExt cx="315026" cy="1800200"/>
          </a:xfrm>
        </p:grpSpPr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F0903B92-1F6D-734C-958A-40667127EDE0}"/>
                </a:ext>
              </a:extLst>
            </p:cNvPr>
            <p:cNvCxnSpPr>
              <a:cxnSpLocks/>
            </p:cNvCxnSpPr>
            <p:nvPr/>
          </p:nvCxnSpPr>
          <p:spPr>
            <a:xfrm>
              <a:off x="3665574" y="3003798"/>
              <a:ext cx="315026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C8ECF0B-08A3-3D4F-94DE-F9CAF46C77A0}"/>
                </a:ext>
              </a:extLst>
            </p:cNvPr>
            <p:cNvCxnSpPr>
              <a:cxnSpLocks/>
            </p:cNvCxnSpPr>
            <p:nvPr/>
          </p:nvCxnSpPr>
          <p:spPr>
            <a:xfrm>
              <a:off x="3665574" y="4116621"/>
              <a:ext cx="315026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8342E6E0-11A5-2D4B-9B17-4B380CEC7734}"/>
                </a:ext>
              </a:extLst>
            </p:cNvPr>
            <p:cNvCxnSpPr>
              <a:cxnSpLocks/>
            </p:cNvCxnSpPr>
            <p:nvPr/>
          </p:nvCxnSpPr>
          <p:spPr>
            <a:xfrm>
              <a:off x="3665574" y="4443641"/>
              <a:ext cx="315026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5403673C-DAF3-4644-845D-3323899576DA}"/>
                </a:ext>
              </a:extLst>
            </p:cNvPr>
            <p:cNvCxnSpPr>
              <a:cxnSpLocks/>
            </p:cNvCxnSpPr>
            <p:nvPr/>
          </p:nvCxnSpPr>
          <p:spPr>
            <a:xfrm>
              <a:off x="3665574" y="4803998"/>
              <a:ext cx="315026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F7A44BC-F3CD-4D45-A166-F254752BFCF8}"/>
              </a:ext>
            </a:extLst>
          </p:cNvPr>
          <p:cNvCxnSpPr>
            <a:cxnSpLocks/>
          </p:cNvCxnSpPr>
          <p:nvPr/>
        </p:nvCxnSpPr>
        <p:spPr>
          <a:xfrm>
            <a:off x="10210800" y="1063625"/>
            <a:ext cx="0" cy="4206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72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4544507" y="1374267"/>
            <a:ext cx="4427602" cy="4182009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93E546-0FEA-42BE-8C81-205B600B16A1}"/>
              </a:ext>
            </a:extLst>
          </p:cNvPr>
          <p:cNvSpPr txBox="1"/>
          <p:nvPr/>
        </p:nvSpPr>
        <p:spPr>
          <a:xfrm>
            <a:off x="609600" y="5922592"/>
            <a:ext cx="7970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Melson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 Med 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 2023 Jul;23(4):337-346.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10.7861/clinmed.2023-0144.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28AAAF66-4274-498F-848C-9BFB6A687A6A}"/>
              </a:ext>
            </a:extLst>
          </p:cNvPr>
          <p:cNvSpPr txBox="1">
            <a:spLocks/>
          </p:cNvSpPr>
          <p:nvPr/>
        </p:nvSpPr>
        <p:spPr>
          <a:xfrm>
            <a:off x="609600" y="465900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algn="l" defTabSz="1219170" rtl="0" eaLnBrk="1" latinLnBrk="0" hangingPunct="1">
              <a:lnSpc>
                <a:spcPts val="3471"/>
              </a:lnSpc>
              <a:spcBef>
                <a:spcPct val="0"/>
              </a:spcBef>
              <a:buNone/>
              <a:defRPr lang="it-IT" sz="3200" b="1" kern="1200" baseline="0" dirty="0" smtClean="0">
                <a:solidFill>
                  <a:srgbClr val="D25E1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FontTx/>
            </a:pPr>
            <a:r>
              <a:rPr lang="it-IT" dirty="0">
                <a:solidFill>
                  <a:schemeClr val="tx1"/>
                </a:solidFill>
              </a:rPr>
              <a:t>Risultati nel lungo periodo</a:t>
            </a:r>
          </a:p>
        </p:txBody>
      </p:sp>
    </p:spTree>
    <p:extLst>
      <p:ext uri="{BB962C8B-B14F-4D97-AF65-F5344CB8AC3E}">
        <p14:creationId xmlns:p14="http://schemas.microsoft.com/office/powerpoint/2010/main" val="31901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>
            <a:extLst>
              <a:ext uri="{FF2B5EF4-FFF2-40B4-BE49-F238E27FC236}">
                <a16:creationId xmlns:a16="http://schemas.microsoft.com/office/drawing/2014/main" id="{48C0A7EE-C0E2-23C7-E2A9-15A288C1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526088"/>
            <a:ext cx="5976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panose="020B0604020202020204" pitchFamily="34" charset="0"/>
              </a:rPr>
              <a:t>Acosta A. Obesity (Silver Spring). 2021 Apr;29(4):662-671. doi: 10.1002/oby.23120</a:t>
            </a:r>
          </a:p>
        </p:txBody>
      </p:sp>
      <p:pic>
        <p:nvPicPr>
          <p:cNvPr id="20482" name="Immagine 1">
            <a:extLst>
              <a:ext uri="{FF2B5EF4-FFF2-40B4-BE49-F238E27FC236}">
                <a16:creationId xmlns:a16="http://schemas.microsoft.com/office/drawing/2014/main" id="{B66FF700-8502-7CE4-4E64-35B6001E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3239"/>
            <a:ext cx="91440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38394B20-D749-2B40-A027-DF70851E810D}"/>
              </a:ext>
            </a:extLst>
          </p:cNvPr>
          <p:cNvSpPr txBox="1">
            <a:spLocks/>
          </p:cNvSpPr>
          <p:nvPr/>
        </p:nvSpPr>
        <p:spPr>
          <a:xfrm>
            <a:off x="1981200" y="404813"/>
            <a:ext cx="8686800" cy="81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rgbClr val="D25E1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127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D62234-A519-6C43-8E1F-E22F98A4F9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81200" y="981076"/>
            <a:ext cx="8229600" cy="4659313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/>
              <a:t>Gli autori hanno ipotizzato che la</a:t>
            </a:r>
            <a:r>
              <a:rPr lang="it-IT" b="1" dirty="0">
                <a:solidFill>
                  <a:schemeClr val="tx1"/>
                </a:solidFill>
              </a:rPr>
              <a:t> caratterizzazione fisiopatologica</a:t>
            </a:r>
            <a:r>
              <a:rPr lang="it-IT" dirty="0"/>
              <a:t> chiarisca i sottogruppi di obesità e migliori la risposta alla farmacoterapia dell'obesità.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/>
              <a:t>Lo scopo era quello di </a:t>
            </a:r>
            <a:r>
              <a:rPr lang="it-IT" b="1" dirty="0">
                <a:solidFill>
                  <a:schemeClr val="tx1"/>
                </a:solidFill>
              </a:rPr>
              <a:t>caratterizzare i fenotipi dell'obesità </a:t>
            </a:r>
            <a:r>
              <a:rPr lang="it-IT" dirty="0"/>
              <a:t>e di </a:t>
            </a:r>
            <a:r>
              <a:rPr lang="it-IT" b="1" dirty="0">
                <a:solidFill>
                  <a:schemeClr val="tx1"/>
                </a:solidFill>
              </a:rPr>
              <a:t>valutare l'efficacia </a:t>
            </a:r>
            <a:r>
              <a:rPr lang="it-IT" dirty="0"/>
              <a:t>della </a:t>
            </a:r>
            <a:r>
              <a:rPr lang="it-IT" b="1" dirty="0">
                <a:solidFill>
                  <a:schemeClr val="tx1"/>
                </a:solidFill>
              </a:rPr>
              <a:t>terapia farmacologica guidata dal fenotipo</a:t>
            </a:r>
            <a:r>
              <a:rPr lang="it-IT" dirty="0"/>
              <a:t> rispetto a quella non guidata dal fenotipo.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/>
              <a:t>L’ </a:t>
            </a:r>
            <a:r>
              <a:rPr lang="it-IT" b="1" dirty="0">
                <a:solidFill>
                  <a:schemeClr val="tx1"/>
                </a:solidFill>
              </a:rPr>
              <a:t>obiettivo a lungo termine</a:t>
            </a:r>
            <a:r>
              <a:rPr lang="it-IT" dirty="0"/>
              <a:t> è sviluppare un </a:t>
            </a:r>
            <a:r>
              <a:rPr lang="it-IT" b="1" dirty="0">
                <a:solidFill>
                  <a:schemeClr val="tx1"/>
                </a:solidFill>
              </a:rPr>
              <a:t>approccio personalizzato </a:t>
            </a:r>
            <a:r>
              <a:rPr lang="it-IT" dirty="0"/>
              <a:t>alla gestione dell'obesità.</a:t>
            </a:r>
          </a:p>
        </p:txBody>
      </p:sp>
      <p:sp>
        <p:nvSpPr>
          <p:cNvPr id="21506" name="CasellaDiTesto 4">
            <a:extLst>
              <a:ext uri="{FF2B5EF4-FFF2-40B4-BE49-F238E27FC236}">
                <a16:creationId xmlns:a16="http://schemas.microsoft.com/office/drawing/2014/main" id="{C78DA824-663F-44F9-72A6-F26BB88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5640389"/>
            <a:ext cx="5976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panose="020B0604020202020204" pitchFamily="34" charset="0"/>
              </a:rPr>
              <a:t>Acosta A. Obesity (Silver Spring). 2021 Apr;29(4):662-671. doi: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260350"/>
            <a:ext cx="8229600" cy="1728788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3847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41470A4C-C4AB-E84E-A619-E387138D23A2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1981200" y="2036764"/>
            <a:ext cx="8229600" cy="360362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it-IT" altLang="it-IT" dirty="0"/>
              <a:t>"</a:t>
            </a:r>
            <a:r>
              <a:rPr lang="it-IT" altLang="it-IT" b="1" dirty="0" err="1">
                <a:solidFill>
                  <a:schemeClr val="tx1"/>
                </a:solidFill>
              </a:rPr>
              <a:t>Satiation</a:t>
            </a:r>
            <a:r>
              <a:rPr lang="it-IT" altLang="it-IT" dirty="0">
                <a:solidFill>
                  <a:srgbClr val="070A02"/>
                </a:solidFill>
              </a:rPr>
              <a:t>"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chemeClr val="tx2">
                    <a:lumMod val="50000"/>
                  </a:schemeClr>
                </a:solidFill>
              </a:rPr>
              <a:t>è il senso di sazietà che si avverte durante il pasto che permette o meno di portarlo a termine.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altLang="it-IT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altLang="it-IT" dirty="0"/>
              <a:t>"</a:t>
            </a:r>
            <a:r>
              <a:rPr lang="it-IT" altLang="it-IT" b="1" dirty="0" err="1">
                <a:solidFill>
                  <a:schemeClr val="tx1"/>
                </a:solidFill>
              </a:rPr>
              <a:t>Satiety</a:t>
            </a:r>
            <a:r>
              <a:rPr lang="it-IT" altLang="it-IT" dirty="0">
                <a:solidFill>
                  <a:srgbClr val="070A02"/>
                </a:solidFill>
              </a:rPr>
              <a:t>"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chemeClr val="tx2">
                    <a:lumMod val="50000"/>
                  </a:schemeClr>
                </a:solidFill>
              </a:rPr>
              <a:t>inizia dopo la fine del pasto e impedisce di mangiare ulteriormente prima del ritorno della fame</a:t>
            </a:r>
            <a:r>
              <a:rPr lang="it-IT" altLang="it-IT" dirty="0"/>
              <a:t>.</a:t>
            </a:r>
          </a:p>
        </p:txBody>
      </p:sp>
      <p:sp>
        <p:nvSpPr>
          <p:cNvPr id="26626" name="CasellaDiTesto 4">
            <a:extLst>
              <a:ext uri="{FF2B5EF4-FFF2-40B4-BE49-F238E27FC236}">
                <a16:creationId xmlns:a16="http://schemas.microsoft.com/office/drawing/2014/main" id="{EB8CD9A0-5032-F54F-A501-132CDA94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688014"/>
            <a:ext cx="5976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Acosta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A.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doi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1200" y="1130300"/>
            <a:ext cx="8229600" cy="858838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 err="1">
                <a:solidFill>
                  <a:schemeClr val="tx1"/>
                </a:solidFill>
              </a:rPr>
              <a:t>Satiation</a:t>
            </a:r>
            <a:r>
              <a:rPr lang="it-IT" dirty="0">
                <a:solidFill>
                  <a:schemeClr val="tx1"/>
                </a:solidFill>
              </a:rPr>
              <a:t> vs </a:t>
            </a:r>
            <a:r>
              <a:rPr lang="it-IT" dirty="0" err="1">
                <a:solidFill>
                  <a:schemeClr val="tx1"/>
                </a:solidFill>
              </a:rPr>
              <a:t>Satiety</a:t>
            </a:r>
            <a:r>
              <a:rPr lang="it-IT" dirty="0">
                <a:solidFill>
                  <a:schemeClr val="tx1"/>
                </a:solidFill>
              </a:rPr>
              <a:t>: differenze</a:t>
            </a:r>
            <a:endParaRPr lang="it-IT" dirty="0"/>
          </a:p>
        </p:txBody>
      </p:sp>
    </p:spTree>
  </p:cSld>
  <p:clrMapOvr>
    <a:masterClrMapping/>
  </p:clrMapOvr>
  <p:transition spd="slow" advTm="3360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D62234-A519-6C43-8E1F-E22F98A4F9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81200" y="1268414"/>
            <a:ext cx="8229600" cy="43719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it-IT" dirty="0"/>
              <a:t>Gli autori hanno stratificato l'obesità in </a:t>
            </a:r>
            <a:r>
              <a:rPr lang="it-IT" b="1" dirty="0">
                <a:solidFill>
                  <a:schemeClr val="tx1"/>
                </a:solidFill>
              </a:rPr>
              <a:t>quattro fenotipi</a:t>
            </a:r>
            <a:r>
              <a:rPr lang="it-IT" dirty="0"/>
              <a:t>: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 err="1">
                <a:solidFill>
                  <a:schemeClr val="tx1"/>
                </a:solidFill>
              </a:rPr>
              <a:t>hungry</a:t>
            </a:r>
            <a:r>
              <a:rPr lang="it-IT" b="1" dirty="0">
                <a:solidFill>
                  <a:schemeClr val="tx1"/>
                </a:solidFill>
              </a:rPr>
              <a:t> brain</a:t>
            </a: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dirty="0"/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("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satiation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" anormale),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 err="1">
                <a:solidFill>
                  <a:schemeClr val="tx1"/>
                </a:solidFill>
              </a:rPr>
              <a:t>emotional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hunger</a:t>
            </a: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(mangiare edonico),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 err="1">
                <a:solidFill>
                  <a:schemeClr val="tx1"/>
                </a:solidFill>
              </a:rPr>
              <a:t>hungry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gut</a:t>
            </a: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("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satiety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" anormale),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it-IT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>
                <a:solidFill>
                  <a:schemeClr val="tx1"/>
                </a:solidFill>
              </a:rPr>
              <a:t>slow </a:t>
            </a:r>
            <a:r>
              <a:rPr lang="it-IT" b="1" dirty="0" err="1">
                <a:solidFill>
                  <a:schemeClr val="tx1"/>
                </a:solidFill>
              </a:rPr>
              <a:t>burn</a:t>
            </a:r>
            <a:r>
              <a:rPr lang="it-IT" dirty="0">
                <a:solidFill>
                  <a:srgbClr val="070A02"/>
                </a:solidFill>
              </a:rPr>
              <a:t>"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(diminuzione del tasso metabolico).</a:t>
            </a:r>
          </a:p>
        </p:txBody>
      </p:sp>
      <p:sp>
        <p:nvSpPr>
          <p:cNvPr id="27650" name="CasellaDiTesto 4">
            <a:extLst>
              <a:ext uri="{FF2B5EF4-FFF2-40B4-BE49-F238E27FC236}">
                <a16:creationId xmlns:a16="http://schemas.microsoft.com/office/drawing/2014/main" id="{3650185E-5DFD-C848-9077-67D96105B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6165850"/>
            <a:ext cx="5905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Acosta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A.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Obesity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(Silver Spring). 2021 Apr;29(4):662-671. </a:t>
            </a:r>
            <a:r>
              <a:rPr lang="it-IT" altLang="it-IT" sz="11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doi</a:t>
            </a:r>
            <a:r>
              <a:rPr lang="it-IT" altLang="it-IT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: 10.1002/oby.23120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219A-30E0-D346-B1EE-1DB2B74BD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7850" y="296863"/>
            <a:ext cx="8229600" cy="684212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it-IT" dirty="0"/>
              <a:t>Selezione dei pazienti in base al il fenotipo</a:t>
            </a:r>
          </a:p>
        </p:txBody>
      </p:sp>
    </p:spTree>
  </p:cSld>
  <p:clrMapOvr>
    <a:masterClrMapping/>
  </p:clrMapOvr>
  <p:transition spd="slow" advTm="4534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67</TotalTime>
  <Words>1217</Words>
  <Application>Microsoft Macintosh PowerPoint</Application>
  <PresentationFormat>Widescreen</PresentationFormat>
  <Paragraphs>152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Apis For Office</vt:lpstr>
      <vt:lpstr>Arial</vt:lpstr>
      <vt:lpstr>Calibri</vt:lpstr>
      <vt:lpstr>Times New Roman</vt:lpstr>
      <vt:lpstr>Wingdings</vt:lpstr>
      <vt:lpstr>RetrospectVTI</vt:lpstr>
      <vt:lpstr>LA FISIOPATOLOGIA E I DIVERSI FENOTIPI DELL’OBESITA’</vt:lpstr>
      <vt:lpstr>           IL MANAGEMENT DEL PAZIENTE        OBESO  Linee guida  Canada 2020</vt:lpstr>
      <vt:lpstr>Obiettivi del calo ponderale secondo linee guida – OMS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Microsoft Office User</cp:lastModifiedBy>
  <cp:revision>22</cp:revision>
  <dcterms:created xsi:type="dcterms:W3CDTF">2022-02-27T17:36:31Z</dcterms:created>
  <dcterms:modified xsi:type="dcterms:W3CDTF">2024-03-16T17:18:27Z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